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ld Standard" charset="1" panose="02040503050505020303"/>
      <p:regular r:id="rId19"/>
    </p:embeddedFont>
    <p:embeddedFont>
      <p:font typeface="Montserrat" charset="1" panose="00000500000000000000"/>
      <p:regular r:id="rId20"/>
    </p:embeddedFont>
    <p:embeddedFont>
      <p:font typeface="Cardo" charset="1" panose="020206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71.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74.png" Type="http://schemas.openxmlformats.org/officeDocument/2006/relationships/image"/><Relationship Id="rId2" Target="../media/image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75.png" Type="http://schemas.openxmlformats.org/officeDocument/2006/relationships/image"/><Relationship Id="rId2" Target="../media/image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https://github.com/chardinal" TargetMode="External" Type="http://schemas.openxmlformats.org/officeDocument/2006/relationships/hyperlink"/><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3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40.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55.png" Type="http://schemas.openxmlformats.org/officeDocument/2006/relationships/image"/><Relationship Id="rId16" Target="../media/image56.png" Type="http://schemas.openxmlformats.org/officeDocument/2006/relationships/image"/><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1.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66.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009339" y="8812402"/>
            <a:ext cx="1056718" cy="446463"/>
          </a:xfrm>
          <a:custGeom>
            <a:avLst/>
            <a:gdLst/>
            <a:ahLst/>
            <a:cxnLst/>
            <a:rect r="r" b="b" t="t" l="l"/>
            <a:pathLst>
              <a:path h="446463" w="1056718">
                <a:moveTo>
                  <a:pt x="0" y="0"/>
                </a:moveTo>
                <a:lnTo>
                  <a:pt x="1056718" y="0"/>
                </a:lnTo>
                <a:lnTo>
                  <a:pt x="1056718" y="446464"/>
                </a:lnTo>
                <a:lnTo>
                  <a:pt x="0" y="446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52500" y="8383057"/>
            <a:ext cx="3811614" cy="38116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9" id="9"/>
          <p:cNvGrpSpPr/>
          <p:nvPr/>
        </p:nvGrpSpPr>
        <p:grpSpPr>
          <a:xfrm rot="0">
            <a:off x="16494678" y="-251854"/>
            <a:ext cx="2561108" cy="256110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5B7D"/>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2" id="12"/>
          <p:cNvSpPr/>
          <p:nvPr/>
        </p:nvSpPr>
        <p:spPr>
          <a:xfrm flipH="false" flipV="false" rot="0">
            <a:off x="-603018" y="7477264"/>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7">
              <a:extLst>
                <a:ext uri="{96DAC541-7B7A-43D3-8B79-37D633B846F1}">
                  <asvg:svgBlip xmlns:asvg="http://schemas.microsoft.com/office/drawing/2016/SVG/main" r:embed="rId8"/>
                </a:ext>
              </a:extLst>
            </a:blip>
            <a:stretch>
              <a:fillRect l="0" t="-23504" r="-25074" b="0"/>
            </a:stretch>
          </a:blipFill>
        </p:spPr>
      </p:sp>
      <p:sp>
        <p:nvSpPr>
          <p:cNvPr name="Freeform 13" id="13"/>
          <p:cNvSpPr/>
          <p:nvPr/>
        </p:nvSpPr>
        <p:spPr>
          <a:xfrm flipH="false" flipV="false" rot="0">
            <a:off x="16896910" y="1730185"/>
            <a:ext cx="1143599" cy="1158137"/>
          </a:xfrm>
          <a:custGeom>
            <a:avLst/>
            <a:gdLst/>
            <a:ahLst/>
            <a:cxnLst/>
            <a:rect r="r" b="b" t="t" l="l"/>
            <a:pathLst>
              <a:path h="1158137" w="1143599">
                <a:moveTo>
                  <a:pt x="0" y="0"/>
                </a:moveTo>
                <a:lnTo>
                  <a:pt x="1143599" y="0"/>
                </a:lnTo>
                <a:lnTo>
                  <a:pt x="1143599" y="1158137"/>
                </a:lnTo>
                <a:lnTo>
                  <a:pt x="0" y="1158137"/>
                </a:lnTo>
                <a:lnTo>
                  <a:pt x="0" y="0"/>
                </a:lnTo>
                <a:close/>
              </a:path>
            </a:pathLst>
          </a:custGeom>
          <a:blipFill>
            <a:blip r:embed="rId7">
              <a:extLst>
                <a:ext uri="{96DAC541-7B7A-43D3-8B79-37D633B846F1}">
                  <asvg:svgBlip xmlns:asvg="http://schemas.microsoft.com/office/drawing/2016/SVG/main" r:embed="rId8"/>
                </a:ext>
              </a:extLst>
            </a:blip>
            <a:stretch>
              <a:fillRect l="0" t="-23504" r="-25074" b="0"/>
            </a:stretch>
          </a:blipFill>
        </p:spPr>
      </p:sp>
      <p:sp>
        <p:nvSpPr>
          <p:cNvPr name="Freeform 14" id="14"/>
          <p:cNvSpPr/>
          <p:nvPr/>
        </p:nvSpPr>
        <p:spPr>
          <a:xfrm flipH="false" flipV="false" rot="0">
            <a:off x="8870046" y="-734592"/>
            <a:ext cx="3557976" cy="2606217"/>
          </a:xfrm>
          <a:custGeom>
            <a:avLst/>
            <a:gdLst/>
            <a:ahLst/>
            <a:cxnLst/>
            <a:rect r="r" b="b" t="t" l="l"/>
            <a:pathLst>
              <a:path h="2606217" w="3557976">
                <a:moveTo>
                  <a:pt x="0" y="0"/>
                </a:moveTo>
                <a:lnTo>
                  <a:pt x="3557976" y="0"/>
                </a:lnTo>
                <a:lnTo>
                  <a:pt x="3557976" y="2606217"/>
                </a:lnTo>
                <a:lnTo>
                  <a:pt x="0" y="2606217"/>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10282169">
            <a:off x="6397013" y="8518504"/>
            <a:ext cx="3424988" cy="2667209"/>
          </a:xfrm>
          <a:custGeom>
            <a:avLst/>
            <a:gdLst/>
            <a:ahLst/>
            <a:cxnLst/>
            <a:rect r="r" b="b" t="t" l="l"/>
            <a:pathLst>
              <a:path h="2667209" w="3424988">
                <a:moveTo>
                  <a:pt x="0" y="0"/>
                </a:moveTo>
                <a:lnTo>
                  <a:pt x="3424987" y="0"/>
                </a:lnTo>
                <a:lnTo>
                  <a:pt x="3424987" y="2667209"/>
                </a:lnTo>
                <a:lnTo>
                  <a:pt x="0" y="2667209"/>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6" id="16"/>
          <p:cNvGrpSpPr/>
          <p:nvPr/>
        </p:nvGrpSpPr>
        <p:grpSpPr>
          <a:xfrm rot="0">
            <a:off x="0" y="0"/>
            <a:ext cx="7085539" cy="586451"/>
            <a:chOff x="0" y="0"/>
            <a:chExt cx="1866150" cy="154456"/>
          </a:xfrm>
        </p:grpSpPr>
        <p:sp>
          <p:nvSpPr>
            <p:cNvPr name="Freeform 17" id="17"/>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8" id="18"/>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9" id="19"/>
          <p:cNvGrpSpPr/>
          <p:nvPr/>
        </p:nvGrpSpPr>
        <p:grpSpPr>
          <a:xfrm rot="0">
            <a:off x="11202461" y="9700549"/>
            <a:ext cx="7085539" cy="586451"/>
            <a:chOff x="0" y="0"/>
            <a:chExt cx="1866150" cy="154456"/>
          </a:xfrm>
        </p:grpSpPr>
        <p:sp>
          <p:nvSpPr>
            <p:cNvPr name="Freeform 20" id="20"/>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21" id="21"/>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2" id="22"/>
          <p:cNvSpPr/>
          <p:nvPr/>
        </p:nvSpPr>
        <p:spPr>
          <a:xfrm flipH="false" flipV="false" rot="0">
            <a:off x="828802" y="905818"/>
            <a:ext cx="2713968" cy="824368"/>
          </a:xfrm>
          <a:custGeom>
            <a:avLst/>
            <a:gdLst/>
            <a:ahLst/>
            <a:cxnLst/>
            <a:rect r="r" b="b" t="t" l="l"/>
            <a:pathLst>
              <a:path h="824368" w="2713968">
                <a:moveTo>
                  <a:pt x="0" y="0"/>
                </a:moveTo>
                <a:lnTo>
                  <a:pt x="2713968" y="0"/>
                </a:lnTo>
                <a:lnTo>
                  <a:pt x="2713968" y="824367"/>
                </a:lnTo>
                <a:lnTo>
                  <a:pt x="0" y="824367"/>
                </a:lnTo>
                <a:lnTo>
                  <a:pt x="0" y="0"/>
                </a:lnTo>
                <a:close/>
              </a:path>
            </a:pathLst>
          </a:custGeom>
          <a:blipFill>
            <a:blip r:embed="rId13"/>
            <a:stretch>
              <a:fillRect l="0" t="0" r="0" b="0"/>
            </a:stretch>
          </a:blipFill>
        </p:spPr>
      </p:sp>
      <p:sp>
        <p:nvSpPr>
          <p:cNvPr name="TextBox 23" id="23"/>
          <p:cNvSpPr txBox="true"/>
          <p:nvPr/>
        </p:nvSpPr>
        <p:spPr>
          <a:xfrm rot="0">
            <a:off x="1788438" y="2997901"/>
            <a:ext cx="14711124" cy="3067050"/>
          </a:xfrm>
          <a:prstGeom prst="rect">
            <a:avLst/>
          </a:prstGeom>
        </p:spPr>
        <p:txBody>
          <a:bodyPr anchor="t" rtlCol="false" tIns="0" lIns="0" bIns="0" rIns="0">
            <a:spAutoFit/>
          </a:bodyPr>
          <a:lstStyle/>
          <a:p>
            <a:pPr algn="ctr">
              <a:lnSpc>
                <a:spcPts val="7679"/>
              </a:lnSpc>
            </a:pPr>
            <a:r>
              <a:rPr lang="en-US" sz="6399">
                <a:solidFill>
                  <a:srgbClr val="040912"/>
                </a:solidFill>
                <a:latin typeface="Old Standard"/>
                <a:ea typeface="Old Standard"/>
                <a:cs typeface="Old Standard"/>
                <a:sym typeface="Old Standard"/>
              </a:rPr>
              <a:t>BREAST CANCER WISCOSIN CLASSIFICATION USING DECISION TREE ALGORITM</a:t>
            </a:r>
          </a:p>
        </p:txBody>
      </p:sp>
      <p:sp>
        <p:nvSpPr>
          <p:cNvPr name="TextBox 24" id="24"/>
          <p:cNvSpPr txBox="true"/>
          <p:nvPr/>
        </p:nvSpPr>
        <p:spPr>
          <a:xfrm rot="0">
            <a:off x="11996896" y="9155251"/>
            <a:ext cx="5471813" cy="396240"/>
          </a:xfrm>
          <a:prstGeom prst="rect">
            <a:avLst/>
          </a:prstGeom>
        </p:spPr>
        <p:txBody>
          <a:bodyPr anchor="t" rtlCol="false" tIns="0" lIns="0" bIns="0" rIns="0">
            <a:spAutoFit/>
          </a:bodyPr>
          <a:lstStyle/>
          <a:p>
            <a:pPr algn="l">
              <a:lnSpc>
                <a:spcPts val="3360"/>
              </a:lnSpc>
            </a:pPr>
            <a:r>
              <a:rPr lang="en-US" sz="2400">
                <a:solidFill>
                  <a:srgbClr val="0B315E"/>
                </a:solidFill>
                <a:latin typeface="Montserrat"/>
                <a:ea typeface="Montserrat"/>
                <a:cs typeface="Montserrat"/>
                <a:sym typeface="Montserrat"/>
              </a:rPr>
              <a:t>Oleh : Chardinal Martin Butarbutar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045198" y="-2768545"/>
            <a:ext cx="4428203" cy="442820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773269" y="6136174"/>
            <a:ext cx="1546538" cy="1566198"/>
          </a:xfrm>
          <a:custGeom>
            <a:avLst/>
            <a:gdLst/>
            <a:ahLst/>
            <a:cxnLst/>
            <a:rect r="r" b="b" t="t" l="l"/>
            <a:pathLst>
              <a:path h="1566198" w="1546538">
                <a:moveTo>
                  <a:pt x="0" y="0"/>
                </a:moveTo>
                <a:lnTo>
                  <a:pt x="1546538" y="0"/>
                </a:lnTo>
                <a:lnTo>
                  <a:pt x="1546538" y="1566198"/>
                </a:lnTo>
                <a:lnTo>
                  <a:pt x="0" y="156619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7" id="7"/>
          <p:cNvSpPr/>
          <p:nvPr/>
        </p:nvSpPr>
        <p:spPr>
          <a:xfrm flipH="false" flipV="false" rot="0">
            <a:off x="8201349" y="-1499002"/>
            <a:ext cx="2723282" cy="2723282"/>
          </a:xfrm>
          <a:custGeom>
            <a:avLst/>
            <a:gdLst/>
            <a:ahLst/>
            <a:cxnLst/>
            <a:rect r="r" b="b" t="t" l="l"/>
            <a:pathLst>
              <a:path h="2723282" w="2723282">
                <a:moveTo>
                  <a:pt x="0" y="0"/>
                </a:moveTo>
                <a:lnTo>
                  <a:pt x="2723281" y="0"/>
                </a:lnTo>
                <a:lnTo>
                  <a:pt x="2723281" y="2723282"/>
                </a:lnTo>
                <a:lnTo>
                  <a:pt x="0" y="272328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280828" y="7527127"/>
            <a:ext cx="764715" cy="774467"/>
          </a:xfrm>
          <a:custGeom>
            <a:avLst/>
            <a:gdLst/>
            <a:ahLst/>
            <a:cxnLst/>
            <a:rect r="r" b="b" t="t" l="l"/>
            <a:pathLst>
              <a:path h="774467" w="764715">
                <a:moveTo>
                  <a:pt x="0" y="0"/>
                </a:moveTo>
                <a:lnTo>
                  <a:pt x="764714" y="0"/>
                </a:lnTo>
                <a:lnTo>
                  <a:pt x="764714" y="774467"/>
                </a:lnTo>
                <a:lnTo>
                  <a:pt x="0" y="774467"/>
                </a:lnTo>
                <a:lnTo>
                  <a:pt x="0" y="0"/>
                </a:lnTo>
                <a:close/>
              </a:path>
            </a:pathLst>
          </a:custGeom>
          <a:blipFill>
            <a:blip r:embed="rId7">
              <a:extLst>
                <a:ext uri="{96DAC541-7B7A-43D3-8B79-37D633B846F1}">
                  <asvg:svgBlip xmlns:asvg="http://schemas.microsoft.com/office/drawing/2016/SVG/main" r:embed="rId8"/>
                </a:ext>
              </a:extLst>
            </a:blip>
            <a:stretch>
              <a:fillRect l="0" t="0" r="-28247" b="-26632"/>
            </a:stretch>
          </a:blipFill>
        </p:spPr>
      </p:sp>
      <p:sp>
        <p:nvSpPr>
          <p:cNvPr name="Freeform 9" id="9"/>
          <p:cNvSpPr/>
          <p:nvPr/>
        </p:nvSpPr>
        <p:spPr>
          <a:xfrm flipH="false" flipV="false" rot="0">
            <a:off x="15646398" y="372016"/>
            <a:ext cx="1484991" cy="1503869"/>
          </a:xfrm>
          <a:custGeom>
            <a:avLst/>
            <a:gdLst/>
            <a:ahLst/>
            <a:cxnLst/>
            <a:rect r="r" b="b" t="t" l="l"/>
            <a:pathLst>
              <a:path h="1503869" w="1484991">
                <a:moveTo>
                  <a:pt x="0" y="0"/>
                </a:moveTo>
                <a:lnTo>
                  <a:pt x="1484991" y="0"/>
                </a:lnTo>
                <a:lnTo>
                  <a:pt x="1484991" y="1503868"/>
                </a:lnTo>
                <a:lnTo>
                  <a:pt x="0" y="150386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10" id="10"/>
          <p:cNvGrpSpPr/>
          <p:nvPr/>
        </p:nvGrpSpPr>
        <p:grpSpPr>
          <a:xfrm rot="0">
            <a:off x="0" y="0"/>
            <a:ext cx="7085539" cy="586451"/>
            <a:chOff x="0" y="0"/>
            <a:chExt cx="1866150" cy="154456"/>
          </a:xfrm>
        </p:grpSpPr>
        <p:sp>
          <p:nvSpPr>
            <p:cNvPr name="Freeform 11" id="1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2" id="1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3" id="13"/>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4919198" y="4331699"/>
            <a:ext cx="8449605" cy="5175148"/>
          </a:xfrm>
          <a:custGeom>
            <a:avLst/>
            <a:gdLst/>
            <a:ahLst/>
            <a:cxnLst/>
            <a:rect r="r" b="b" t="t" l="l"/>
            <a:pathLst>
              <a:path h="5175148" w="8449605">
                <a:moveTo>
                  <a:pt x="0" y="0"/>
                </a:moveTo>
                <a:lnTo>
                  <a:pt x="8449604" y="0"/>
                </a:lnTo>
                <a:lnTo>
                  <a:pt x="8449604" y="5175148"/>
                </a:lnTo>
                <a:lnTo>
                  <a:pt x="0" y="5175148"/>
                </a:lnTo>
                <a:lnTo>
                  <a:pt x="0" y="0"/>
                </a:lnTo>
                <a:close/>
              </a:path>
            </a:pathLst>
          </a:custGeom>
          <a:blipFill>
            <a:blip r:embed="rId11"/>
            <a:stretch>
              <a:fillRect l="0" t="0" r="0" b="0"/>
            </a:stretch>
          </a:blipFill>
        </p:spPr>
      </p:sp>
      <p:sp>
        <p:nvSpPr>
          <p:cNvPr name="TextBox 15" id="15"/>
          <p:cNvSpPr txBox="true"/>
          <p:nvPr/>
        </p:nvSpPr>
        <p:spPr>
          <a:xfrm rot="0">
            <a:off x="1820357" y="827963"/>
            <a:ext cx="1464728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PREDICT AND EVALUATE</a:t>
            </a:r>
          </a:p>
        </p:txBody>
      </p:sp>
      <p:sp>
        <p:nvSpPr>
          <p:cNvPr name="TextBox 16" id="16"/>
          <p:cNvSpPr txBox="true"/>
          <p:nvPr/>
        </p:nvSpPr>
        <p:spPr>
          <a:xfrm rot="0">
            <a:off x="1898468" y="2479931"/>
            <a:ext cx="14491064" cy="13468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Dilakukan untuk memprediksi akurasi model dengan menggunakan penerapan algoritma decision tree yang suddah di buat, dapat dilihat bahwa hasil akurasi yang dilakukan adalah 94,74% yang menandakan model te;ah cukup baik.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99445" y="14543961"/>
            <a:ext cx="331446" cy="481228"/>
          </a:xfrm>
          <a:custGeom>
            <a:avLst/>
            <a:gdLst/>
            <a:ahLst/>
            <a:cxnLst/>
            <a:rect r="r" b="b" t="t" l="l"/>
            <a:pathLst>
              <a:path h="481228" w="331446">
                <a:moveTo>
                  <a:pt x="0" y="0"/>
                </a:moveTo>
                <a:lnTo>
                  <a:pt x="331446" y="0"/>
                </a:lnTo>
                <a:lnTo>
                  <a:pt x="331446" y="481228"/>
                </a:lnTo>
                <a:lnTo>
                  <a:pt x="0" y="4812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05912" y="818915"/>
            <a:ext cx="1696269" cy="1717833"/>
          </a:xfrm>
          <a:custGeom>
            <a:avLst/>
            <a:gdLst/>
            <a:ahLst/>
            <a:cxnLst/>
            <a:rect r="r" b="b" t="t" l="l"/>
            <a:pathLst>
              <a:path h="1717833" w="1696269">
                <a:moveTo>
                  <a:pt x="0" y="0"/>
                </a:moveTo>
                <a:lnTo>
                  <a:pt x="1696269" y="0"/>
                </a:lnTo>
                <a:lnTo>
                  <a:pt x="1696269" y="1717833"/>
                </a:lnTo>
                <a:lnTo>
                  <a:pt x="0" y="1717833"/>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grpSp>
        <p:nvGrpSpPr>
          <p:cNvPr name="Group 5" id="5"/>
          <p:cNvGrpSpPr/>
          <p:nvPr/>
        </p:nvGrpSpPr>
        <p:grpSpPr>
          <a:xfrm rot="0">
            <a:off x="-1691214" y="8875145"/>
            <a:ext cx="3382428" cy="338242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8" id="8"/>
          <p:cNvSpPr/>
          <p:nvPr/>
        </p:nvSpPr>
        <p:spPr>
          <a:xfrm flipH="false" flipV="false" rot="0">
            <a:off x="7659009" y="9669935"/>
            <a:ext cx="1484991" cy="1503869"/>
          </a:xfrm>
          <a:custGeom>
            <a:avLst/>
            <a:gdLst/>
            <a:ahLst/>
            <a:cxnLst/>
            <a:rect r="r" b="b" t="t" l="l"/>
            <a:pathLst>
              <a:path h="1503869" w="1484991">
                <a:moveTo>
                  <a:pt x="0" y="0"/>
                </a:moveTo>
                <a:lnTo>
                  <a:pt x="1484991" y="0"/>
                </a:lnTo>
                <a:lnTo>
                  <a:pt x="1484991" y="1503869"/>
                </a:lnTo>
                <a:lnTo>
                  <a:pt x="0" y="1503869"/>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sp>
        <p:nvSpPr>
          <p:cNvPr name="Freeform 9" id="9"/>
          <p:cNvSpPr/>
          <p:nvPr/>
        </p:nvSpPr>
        <p:spPr>
          <a:xfrm flipH="false" flipV="false" rot="0">
            <a:off x="16620033" y="6147035"/>
            <a:ext cx="3445649" cy="3083856"/>
          </a:xfrm>
          <a:custGeom>
            <a:avLst/>
            <a:gdLst/>
            <a:ahLst/>
            <a:cxnLst/>
            <a:rect r="r" b="b" t="t" l="l"/>
            <a:pathLst>
              <a:path h="3083856" w="3445649">
                <a:moveTo>
                  <a:pt x="0" y="0"/>
                </a:moveTo>
                <a:lnTo>
                  <a:pt x="3445649" y="0"/>
                </a:lnTo>
                <a:lnTo>
                  <a:pt x="3445649" y="3083856"/>
                </a:lnTo>
                <a:lnTo>
                  <a:pt x="0" y="30838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0" y="0"/>
            <a:ext cx="7085539" cy="586451"/>
            <a:chOff x="0" y="0"/>
            <a:chExt cx="1866150" cy="154456"/>
          </a:xfrm>
        </p:grpSpPr>
        <p:sp>
          <p:nvSpPr>
            <p:cNvPr name="Freeform 11" id="1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2" id="1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11202461" y="9700549"/>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6" id="16"/>
          <p:cNvSpPr/>
          <p:nvPr/>
        </p:nvSpPr>
        <p:spPr>
          <a:xfrm flipH="false" flipV="false" rot="0">
            <a:off x="8222325" y="-1148714"/>
            <a:ext cx="2841003" cy="3083856"/>
          </a:xfrm>
          <a:custGeom>
            <a:avLst/>
            <a:gdLst/>
            <a:ahLst/>
            <a:cxnLst/>
            <a:rect r="r" b="b" t="t" l="l"/>
            <a:pathLst>
              <a:path h="3083856" w="2841003">
                <a:moveTo>
                  <a:pt x="0" y="0"/>
                </a:moveTo>
                <a:lnTo>
                  <a:pt x="2841003" y="0"/>
                </a:lnTo>
                <a:lnTo>
                  <a:pt x="2841003" y="3083856"/>
                </a:lnTo>
                <a:lnTo>
                  <a:pt x="0" y="3083856"/>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3349185" y="2977177"/>
            <a:ext cx="11589630" cy="7171084"/>
          </a:xfrm>
          <a:custGeom>
            <a:avLst/>
            <a:gdLst/>
            <a:ahLst/>
            <a:cxnLst/>
            <a:rect r="r" b="b" t="t" l="l"/>
            <a:pathLst>
              <a:path h="7171084" w="11589630">
                <a:moveTo>
                  <a:pt x="0" y="0"/>
                </a:moveTo>
                <a:lnTo>
                  <a:pt x="11589630" y="0"/>
                </a:lnTo>
                <a:lnTo>
                  <a:pt x="11589630" y="7171083"/>
                </a:lnTo>
                <a:lnTo>
                  <a:pt x="0" y="7171083"/>
                </a:lnTo>
                <a:lnTo>
                  <a:pt x="0" y="0"/>
                </a:lnTo>
                <a:close/>
              </a:path>
            </a:pathLst>
          </a:custGeom>
          <a:blipFill>
            <a:blip r:embed="rId13"/>
            <a:stretch>
              <a:fillRect l="0" t="0" r="0" b="0"/>
            </a:stretch>
          </a:blipFill>
        </p:spPr>
      </p:sp>
      <p:sp>
        <p:nvSpPr>
          <p:cNvPr name="TextBox 20" id="20"/>
          <p:cNvSpPr txBox="true"/>
          <p:nvPr/>
        </p:nvSpPr>
        <p:spPr>
          <a:xfrm rot="0">
            <a:off x="2616992" y="1868467"/>
            <a:ext cx="13054016" cy="889635"/>
          </a:xfrm>
          <a:prstGeom prst="rect">
            <a:avLst/>
          </a:prstGeom>
        </p:spPr>
        <p:txBody>
          <a:bodyPr anchor="t" rtlCol="false" tIns="0" lIns="0" bIns="0" rIns="0">
            <a:spAutoFit/>
          </a:bodyPr>
          <a:lstStyle/>
          <a:p>
            <a:pPr algn="l">
              <a:lnSpc>
                <a:spcPts val="3600"/>
              </a:lnSpc>
            </a:pPr>
            <a:r>
              <a:rPr lang="en-US" sz="2400">
                <a:solidFill>
                  <a:srgbClr val="0B315E"/>
                </a:solidFill>
                <a:latin typeface="Montserrat"/>
                <a:ea typeface="Montserrat"/>
                <a:cs typeface="Montserrat"/>
                <a:sym typeface="Montserrat"/>
              </a:rPr>
              <a:t>Hasil Visualisasi Databreats cancer Classification dengan menggunakan permodelan Corelation matrix</a:t>
            </a:r>
          </a:p>
        </p:txBody>
      </p:sp>
      <p:sp>
        <p:nvSpPr>
          <p:cNvPr name="TextBox 21" id="21"/>
          <p:cNvSpPr txBox="true"/>
          <p:nvPr/>
        </p:nvSpPr>
        <p:spPr>
          <a:xfrm rot="0">
            <a:off x="1820357" y="827963"/>
            <a:ext cx="1464728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VISUALISASI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99445" y="14543961"/>
            <a:ext cx="331446" cy="481228"/>
          </a:xfrm>
          <a:custGeom>
            <a:avLst/>
            <a:gdLst/>
            <a:ahLst/>
            <a:cxnLst/>
            <a:rect r="r" b="b" t="t" l="l"/>
            <a:pathLst>
              <a:path h="481228" w="331446">
                <a:moveTo>
                  <a:pt x="0" y="0"/>
                </a:moveTo>
                <a:lnTo>
                  <a:pt x="331446" y="0"/>
                </a:lnTo>
                <a:lnTo>
                  <a:pt x="331446" y="481228"/>
                </a:lnTo>
                <a:lnTo>
                  <a:pt x="0" y="4812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05912" y="818915"/>
            <a:ext cx="1696269" cy="1717833"/>
          </a:xfrm>
          <a:custGeom>
            <a:avLst/>
            <a:gdLst/>
            <a:ahLst/>
            <a:cxnLst/>
            <a:rect r="r" b="b" t="t" l="l"/>
            <a:pathLst>
              <a:path h="1717833" w="1696269">
                <a:moveTo>
                  <a:pt x="0" y="0"/>
                </a:moveTo>
                <a:lnTo>
                  <a:pt x="1696269" y="0"/>
                </a:lnTo>
                <a:lnTo>
                  <a:pt x="1696269" y="1717833"/>
                </a:lnTo>
                <a:lnTo>
                  <a:pt x="0" y="1717833"/>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grpSp>
        <p:nvGrpSpPr>
          <p:cNvPr name="Group 5" id="5"/>
          <p:cNvGrpSpPr/>
          <p:nvPr/>
        </p:nvGrpSpPr>
        <p:grpSpPr>
          <a:xfrm rot="0">
            <a:off x="-1691214" y="8875145"/>
            <a:ext cx="3382428" cy="338242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8" id="8"/>
          <p:cNvSpPr/>
          <p:nvPr/>
        </p:nvSpPr>
        <p:spPr>
          <a:xfrm flipH="false" flipV="false" rot="0">
            <a:off x="7659009" y="9669935"/>
            <a:ext cx="1484991" cy="1503869"/>
          </a:xfrm>
          <a:custGeom>
            <a:avLst/>
            <a:gdLst/>
            <a:ahLst/>
            <a:cxnLst/>
            <a:rect r="r" b="b" t="t" l="l"/>
            <a:pathLst>
              <a:path h="1503869" w="1484991">
                <a:moveTo>
                  <a:pt x="0" y="0"/>
                </a:moveTo>
                <a:lnTo>
                  <a:pt x="1484991" y="0"/>
                </a:lnTo>
                <a:lnTo>
                  <a:pt x="1484991" y="1503869"/>
                </a:lnTo>
                <a:lnTo>
                  <a:pt x="0" y="1503869"/>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sp>
        <p:nvSpPr>
          <p:cNvPr name="Freeform 9" id="9"/>
          <p:cNvSpPr/>
          <p:nvPr/>
        </p:nvSpPr>
        <p:spPr>
          <a:xfrm flipH="false" flipV="false" rot="0">
            <a:off x="16620033" y="6147035"/>
            <a:ext cx="3445649" cy="3083856"/>
          </a:xfrm>
          <a:custGeom>
            <a:avLst/>
            <a:gdLst/>
            <a:ahLst/>
            <a:cxnLst/>
            <a:rect r="r" b="b" t="t" l="l"/>
            <a:pathLst>
              <a:path h="3083856" w="3445649">
                <a:moveTo>
                  <a:pt x="0" y="0"/>
                </a:moveTo>
                <a:lnTo>
                  <a:pt x="3445649" y="0"/>
                </a:lnTo>
                <a:lnTo>
                  <a:pt x="3445649" y="3083856"/>
                </a:lnTo>
                <a:lnTo>
                  <a:pt x="0" y="30838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0" y="0"/>
            <a:ext cx="7085539" cy="586451"/>
            <a:chOff x="0" y="0"/>
            <a:chExt cx="1866150" cy="154456"/>
          </a:xfrm>
        </p:grpSpPr>
        <p:sp>
          <p:nvSpPr>
            <p:cNvPr name="Freeform 11" id="1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2" id="1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11202461" y="9700549"/>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6" id="16"/>
          <p:cNvSpPr/>
          <p:nvPr/>
        </p:nvSpPr>
        <p:spPr>
          <a:xfrm flipH="false" flipV="false" rot="0">
            <a:off x="8222325" y="-1148714"/>
            <a:ext cx="2841003" cy="3083856"/>
          </a:xfrm>
          <a:custGeom>
            <a:avLst/>
            <a:gdLst/>
            <a:ahLst/>
            <a:cxnLst/>
            <a:rect r="r" b="b" t="t" l="l"/>
            <a:pathLst>
              <a:path h="3083856" w="2841003">
                <a:moveTo>
                  <a:pt x="0" y="0"/>
                </a:moveTo>
                <a:lnTo>
                  <a:pt x="2841003" y="0"/>
                </a:lnTo>
                <a:lnTo>
                  <a:pt x="2841003" y="3083856"/>
                </a:lnTo>
                <a:lnTo>
                  <a:pt x="0" y="3083856"/>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2642875" y="3131616"/>
            <a:ext cx="13002250" cy="6549883"/>
          </a:xfrm>
          <a:custGeom>
            <a:avLst/>
            <a:gdLst/>
            <a:ahLst/>
            <a:cxnLst/>
            <a:rect r="r" b="b" t="t" l="l"/>
            <a:pathLst>
              <a:path h="6549883" w="13002250">
                <a:moveTo>
                  <a:pt x="0" y="0"/>
                </a:moveTo>
                <a:lnTo>
                  <a:pt x="13002250" y="0"/>
                </a:lnTo>
                <a:lnTo>
                  <a:pt x="13002250" y="6549883"/>
                </a:lnTo>
                <a:lnTo>
                  <a:pt x="0" y="6549883"/>
                </a:lnTo>
                <a:lnTo>
                  <a:pt x="0" y="0"/>
                </a:lnTo>
                <a:close/>
              </a:path>
            </a:pathLst>
          </a:custGeom>
          <a:blipFill>
            <a:blip r:embed="rId13"/>
            <a:stretch>
              <a:fillRect l="0" t="0" r="0" b="0"/>
            </a:stretch>
          </a:blipFill>
        </p:spPr>
      </p:sp>
      <p:sp>
        <p:nvSpPr>
          <p:cNvPr name="TextBox 20" id="20"/>
          <p:cNvSpPr txBox="true"/>
          <p:nvPr/>
        </p:nvSpPr>
        <p:spPr>
          <a:xfrm rot="0">
            <a:off x="2616992" y="1868467"/>
            <a:ext cx="13054016" cy="889635"/>
          </a:xfrm>
          <a:prstGeom prst="rect">
            <a:avLst/>
          </a:prstGeom>
        </p:spPr>
        <p:txBody>
          <a:bodyPr anchor="t" rtlCol="false" tIns="0" lIns="0" bIns="0" rIns="0">
            <a:spAutoFit/>
          </a:bodyPr>
          <a:lstStyle/>
          <a:p>
            <a:pPr algn="l">
              <a:lnSpc>
                <a:spcPts val="3600"/>
              </a:lnSpc>
            </a:pPr>
            <a:r>
              <a:rPr lang="en-US" sz="2400">
                <a:solidFill>
                  <a:srgbClr val="0B315E"/>
                </a:solidFill>
                <a:latin typeface="Montserrat"/>
                <a:ea typeface="Montserrat"/>
                <a:cs typeface="Montserrat"/>
                <a:sym typeface="Montserrat"/>
              </a:rPr>
              <a:t>Hasil Visualisasi Databreats cancer Classification dengan Algoritma Decision Tree pada permodelan Machine Learning</a:t>
            </a:r>
          </a:p>
        </p:txBody>
      </p:sp>
      <p:sp>
        <p:nvSpPr>
          <p:cNvPr name="TextBox 21" id="21"/>
          <p:cNvSpPr txBox="true"/>
          <p:nvPr/>
        </p:nvSpPr>
        <p:spPr>
          <a:xfrm rot="0">
            <a:off x="1820357" y="827963"/>
            <a:ext cx="1464728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VISUALISASI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162291" y="-769078"/>
            <a:ext cx="3780963" cy="37809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14684252" y="251935"/>
            <a:ext cx="1920257" cy="1944667"/>
          </a:xfrm>
          <a:custGeom>
            <a:avLst/>
            <a:gdLst/>
            <a:ahLst/>
            <a:cxnLst/>
            <a:rect r="r" b="b" t="t" l="l"/>
            <a:pathLst>
              <a:path h="1944667" w="1920257">
                <a:moveTo>
                  <a:pt x="0" y="0"/>
                </a:moveTo>
                <a:lnTo>
                  <a:pt x="1920257" y="0"/>
                </a:lnTo>
                <a:lnTo>
                  <a:pt x="1920257" y="1944668"/>
                </a:lnTo>
                <a:lnTo>
                  <a:pt x="0" y="194466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7" id="7"/>
          <p:cNvGrpSpPr/>
          <p:nvPr/>
        </p:nvGrpSpPr>
        <p:grpSpPr>
          <a:xfrm rot="0">
            <a:off x="-2478818" y="7273489"/>
            <a:ext cx="4957637" cy="49576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0" id="10"/>
          <p:cNvSpPr/>
          <p:nvPr/>
        </p:nvSpPr>
        <p:spPr>
          <a:xfrm flipH="false" flipV="false" rot="0">
            <a:off x="1689491" y="8395053"/>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sp>
        <p:nvSpPr>
          <p:cNvPr name="Freeform 11" id="11"/>
          <p:cNvSpPr/>
          <p:nvPr/>
        </p:nvSpPr>
        <p:spPr>
          <a:xfrm flipH="false" flipV="false" rot="0">
            <a:off x="9464394" y="-1148714"/>
            <a:ext cx="2841003" cy="3083856"/>
          </a:xfrm>
          <a:custGeom>
            <a:avLst/>
            <a:gdLst/>
            <a:ahLst/>
            <a:cxnLst/>
            <a:rect r="r" b="b" t="t" l="l"/>
            <a:pathLst>
              <a:path h="3083856" w="2841003">
                <a:moveTo>
                  <a:pt x="0" y="0"/>
                </a:moveTo>
                <a:lnTo>
                  <a:pt x="2841003" y="0"/>
                </a:lnTo>
                <a:lnTo>
                  <a:pt x="2841003" y="3083856"/>
                </a:lnTo>
                <a:lnTo>
                  <a:pt x="0" y="308385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512478" y="8931256"/>
            <a:ext cx="3445649" cy="3083856"/>
          </a:xfrm>
          <a:custGeom>
            <a:avLst/>
            <a:gdLst/>
            <a:ahLst/>
            <a:cxnLst/>
            <a:rect r="r" b="b" t="t" l="l"/>
            <a:pathLst>
              <a:path h="3083856" w="3445649">
                <a:moveTo>
                  <a:pt x="0" y="0"/>
                </a:moveTo>
                <a:lnTo>
                  <a:pt x="3445650" y="0"/>
                </a:lnTo>
                <a:lnTo>
                  <a:pt x="3445650" y="3083856"/>
                </a:lnTo>
                <a:lnTo>
                  <a:pt x="0" y="3083856"/>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0" y="0"/>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6" id="16"/>
          <p:cNvGrpSpPr/>
          <p:nvPr/>
        </p:nvGrpSpPr>
        <p:grpSpPr>
          <a:xfrm rot="0">
            <a:off x="11202461" y="9700549"/>
            <a:ext cx="7085539" cy="586451"/>
            <a:chOff x="0" y="0"/>
            <a:chExt cx="1866150" cy="154456"/>
          </a:xfrm>
        </p:grpSpPr>
        <p:sp>
          <p:nvSpPr>
            <p:cNvPr name="Freeform 17" id="17"/>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0B315E"/>
            </a:solidFill>
          </p:spPr>
        </p:sp>
        <p:sp>
          <p:nvSpPr>
            <p:cNvPr name="TextBox 18" id="18"/>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TextBox 19" id="19"/>
          <p:cNvSpPr txBox="true"/>
          <p:nvPr/>
        </p:nvSpPr>
        <p:spPr>
          <a:xfrm rot="0">
            <a:off x="3432558" y="3159826"/>
            <a:ext cx="11422883" cy="3990975"/>
          </a:xfrm>
          <a:prstGeom prst="rect">
            <a:avLst/>
          </a:prstGeom>
        </p:spPr>
        <p:txBody>
          <a:bodyPr anchor="t" rtlCol="false" tIns="0" lIns="0" bIns="0" rIns="0">
            <a:spAutoFit/>
          </a:bodyPr>
          <a:lstStyle/>
          <a:p>
            <a:pPr algn="ctr">
              <a:lnSpc>
                <a:spcPts val="10559"/>
              </a:lnSpc>
            </a:pPr>
            <a:r>
              <a:rPr lang="en-US" sz="8799">
                <a:solidFill>
                  <a:srgbClr val="040912"/>
                </a:solidFill>
                <a:latin typeface="Cardo"/>
                <a:ea typeface="Cardo"/>
                <a:cs typeface="Cardo"/>
                <a:sym typeface="Cardo"/>
              </a:rPr>
              <a:t>SEKIAN </a:t>
            </a:r>
          </a:p>
          <a:p>
            <a:pPr algn="ctr">
              <a:lnSpc>
                <a:spcPts val="10559"/>
              </a:lnSpc>
            </a:pPr>
            <a:r>
              <a:rPr lang="en-US" sz="8799">
                <a:solidFill>
                  <a:srgbClr val="040912"/>
                </a:solidFill>
                <a:latin typeface="Cardo"/>
                <a:ea typeface="Cardo"/>
                <a:cs typeface="Cardo"/>
                <a:sym typeface="Cardo"/>
              </a:rPr>
              <a:t>DAN </a:t>
            </a:r>
          </a:p>
          <a:p>
            <a:pPr algn="ctr">
              <a:lnSpc>
                <a:spcPts val="10559"/>
              </a:lnSpc>
            </a:pPr>
            <a:r>
              <a:rPr lang="en-US" sz="8799">
                <a:solidFill>
                  <a:srgbClr val="040912"/>
                </a:solidFill>
                <a:latin typeface="Cardo"/>
                <a:ea typeface="Cardo"/>
                <a:cs typeface="Cardo"/>
                <a:sym typeface="Cardo"/>
              </a:rPr>
              <a:t>TERIMA KASIH</a:t>
            </a:r>
          </a:p>
        </p:txBody>
      </p:sp>
      <p:sp>
        <p:nvSpPr>
          <p:cNvPr name="Freeform 20" id="20"/>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12454051" y="9744220"/>
            <a:ext cx="4802781" cy="432435"/>
          </a:xfrm>
          <a:prstGeom prst="rect">
            <a:avLst/>
          </a:prstGeom>
        </p:spPr>
        <p:txBody>
          <a:bodyPr anchor="t" rtlCol="false" tIns="0" lIns="0" bIns="0" rIns="0">
            <a:spAutoFit/>
          </a:bodyPr>
          <a:lstStyle/>
          <a:p>
            <a:pPr algn="l">
              <a:lnSpc>
                <a:spcPts val="3600"/>
              </a:lnSpc>
            </a:pPr>
            <a:r>
              <a:rPr lang="en-US" sz="2400" u="sng">
                <a:solidFill>
                  <a:srgbClr val="FFFFFF"/>
                </a:solidFill>
                <a:latin typeface="Montserrat"/>
                <a:ea typeface="Montserrat"/>
                <a:cs typeface="Montserrat"/>
                <a:sym typeface="Montserrat"/>
                <a:hlinkClick r:id="rId13" tooltip="https://github.com/chardinal"/>
              </a:rPr>
              <a:t>https://github.com/chardinal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581435" y="-117747"/>
            <a:ext cx="2079765" cy="20797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8964445" y="-1498894"/>
            <a:ext cx="3325195" cy="3406090"/>
          </a:xfrm>
          <a:custGeom>
            <a:avLst/>
            <a:gdLst/>
            <a:ahLst/>
            <a:cxnLst/>
            <a:rect r="r" b="b" t="t" l="l"/>
            <a:pathLst>
              <a:path h="3406090" w="3325195">
                <a:moveTo>
                  <a:pt x="0" y="0"/>
                </a:moveTo>
                <a:lnTo>
                  <a:pt x="3325196" y="0"/>
                </a:lnTo>
                <a:lnTo>
                  <a:pt x="3325196" y="3406090"/>
                </a:lnTo>
                <a:lnTo>
                  <a:pt x="0" y="340609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898017" y="8574999"/>
            <a:ext cx="2274780" cy="2283342"/>
          </a:xfrm>
          <a:custGeom>
            <a:avLst/>
            <a:gdLst/>
            <a:ahLst/>
            <a:cxnLst/>
            <a:rect r="r" b="b" t="t" l="l"/>
            <a:pathLst>
              <a:path h="2283342" w="2274780">
                <a:moveTo>
                  <a:pt x="0" y="0"/>
                </a:moveTo>
                <a:lnTo>
                  <a:pt x="2274780" y="0"/>
                </a:lnTo>
                <a:lnTo>
                  <a:pt x="2274780" y="2283342"/>
                </a:lnTo>
                <a:lnTo>
                  <a:pt x="0" y="228334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028412" y="2805165"/>
            <a:ext cx="3811614" cy="38116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46344" y="2714278"/>
            <a:ext cx="1334700" cy="1361939"/>
          </a:xfrm>
          <a:custGeom>
            <a:avLst/>
            <a:gdLst/>
            <a:ahLst/>
            <a:cxnLst/>
            <a:rect r="r" b="b" t="t" l="l"/>
            <a:pathLst>
              <a:path h="1361939" w="1334700">
                <a:moveTo>
                  <a:pt x="0" y="0"/>
                </a:moveTo>
                <a:lnTo>
                  <a:pt x="1334700" y="0"/>
                </a:lnTo>
                <a:lnTo>
                  <a:pt x="1334700" y="1361938"/>
                </a:lnTo>
                <a:lnTo>
                  <a:pt x="0" y="1361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0" y="0"/>
            <a:ext cx="7085539" cy="586451"/>
            <a:chOff x="0" y="0"/>
            <a:chExt cx="1866150" cy="154456"/>
          </a:xfrm>
        </p:grpSpPr>
        <p:sp>
          <p:nvSpPr>
            <p:cNvPr name="Freeform 13" id="13"/>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4" id="14"/>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5" id="15"/>
          <p:cNvGrpSpPr/>
          <p:nvPr/>
        </p:nvGrpSpPr>
        <p:grpSpPr>
          <a:xfrm rot="0">
            <a:off x="11202461" y="9700549"/>
            <a:ext cx="7085539" cy="586451"/>
            <a:chOff x="0" y="0"/>
            <a:chExt cx="1866150" cy="154456"/>
          </a:xfrm>
        </p:grpSpPr>
        <p:sp>
          <p:nvSpPr>
            <p:cNvPr name="Freeform 16" id="16"/>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7" id="17"/>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8" id="18"/>
          <p:cNvSpPr/>
          <p:nvPr/>
        </p:nvSpPr>
        <p:spPr>
          <a:xfrm flipH="false" flipV="false" rot="0">
            <a:off x="16898519" y="671199"/>
            <a:ext cx="1235998" cy="1235998"/>
          </a:xfrm>
          <a:custGeom>
            <a:avLst/>
            <a:gdLst/>
            <a:ahLst/>
            <a:cxnLst/>
            <a:rect r="r" b="b" t="t" l="l"/>
            <a:pathLst>
              <a:path h="1235998" w="1235998">
                <a:moveTo>
                  <a:pt x="0" y="0"/>
                </a:moveTo>
                <a:lnTo>
                  <a:pt x="1235998" y="0"/>
                </a:lnTo>
                <a:lnTo>
                  <a:pt x="1235998" y="1235997"/>
                </a:lnTo>
                <a:lnTo>
                  <a:pt x="0" y="12359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953788" y="3504149"/>
            <a:ext cx="14380425" cy="4638675"/>
          </a:xfrm>
          <a:prstGeom prst="rect">
            <a:avLst/>
          </a:prstGeom>
        </p:spPr>
        <p:txBody>
          <a:bodyPr anchor="t" rtlCol="false" tIns="0" lIns="0" bIns="0" rIns="0">
            <a:spAutoFit/>
          </a:bodyPr>
          <a:lstStyle/>
          <a:p>
            <a:pPr algn="just">
              <a:lnSpc>
                <a:spcPts val="5250"/>
              </a:lnSpc>
            </a:pPr>
            <a:r>
              <a:rPr lang="en-US" sz="3500">
                <a:solidFill>
                  <a:srgbClr val="000000"/>
                </a:solidFill>
                <a:latin typeface="Montserrat"/>
                <a:ea typeface="Montserrat"/>
                <a:cs typeface="Montserrat"/>
                <a:sym typeface="Montserrat"/>
              </a:rPr>
              <a:t>Dataset Breast Cancer dari Scikit-Learn memiliki numerik yang menggambarkan karakteristik sel tumor. Targetnya adalah klasifikasi tumor. Dataset ini terdiri dari 569 sampel data dengan 30 fitur numerik yang menggambarkan karakteristik biologis sel-sel tumor. Target dari dataset ini adalah untuk mengklasifikasikan tumor sebagai "malignant" (ganas) atau "benign" (jinak).</a:t>
            </a:r>
          </a:p>
        </p:txBody>
      </p:sp>
      <p:sp>
        <p:nvSpPr>
          <p:cNvPr name="TextBox 21" id="21"/>
          <p:cNvSpPr txBox="true"/>
          <p:nvPr/>
        </p:nvSpPr>
        <p:spPr>
          <a:xfrm rot="0">
            <a:off x="1381044" y="1592862"/>
            <a:ext cx="15517474"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BREAST CANCER DATASET CLASIFICATION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615860" y="-2448956"/>
            <a:ext cx="5129580" cy="51295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65B7D"/>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11329751" y="8739499"/>
            <a:ext cx="1430269" cy="604288"/>
          </a:xfrm>
          <a:custGeom>
            <a:avLst/>
            <a:gdLst/>
            <a:ahLst/>
            <a:cxnLst/>
            <a:rect r="r" b="b" t="t" l="l"/>
            <a:pathLst>
              <a:path h="604288" w="1430269">
                <a:moveTo>
                  <a:pt x="0" y="0"/>
                </a:moveTo>
                <a:lnTo>
                  <a:pt x="1430269" y="0"/>
                </a:lnTo>
                <a:lnTo>
                  <a:pt x="1430269" y="604288"/>
                </a:lnTo>
                <a:lnTo>
                  <a:pt x="0" y="604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259816" y="1125061"/>
            <a:ext cx="1920835" cy="1945252"/>
          </a:xfrm>
          <a:custGeom>
            <a:avLst/>
            <a:gdLst/>
            <a:ahLst/>
            <a:cxnLst/>
            <a:rect r="r" b="b" t="t" l="l"/>
            <a:pathLst>
              <a:path h="1945252" w="1920835">
                <a:moveTo>
                  <a:pt x="0" y="0"/>
                </a:moveTo>
                <a:lnTo>
                  <a:pt x="1920834" y="0"/>
                </a:lnTo>
                <a:lnTo>
                  <a:pt x="1920834" y="1945252"/>
                </a:lnTo>
                <a:lnTo>
                  <a:pt x="0" y="1945252"/>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grpSp>
        <p:nvGrpSpPr>
          <p:cNvPr name="Group 8" id="8"/>
          <p:cNvGrpSpPr/>
          <p:nvPr/>
        </p:nvGrpSpPr>
        <p:grpSpPr>
          <a:xfrm rot="0">
            <a:off x="-3104573" y="6475386"/>
            <a:ext cx="3811614" cy="38116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58311" y="8233004"/>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79474" y="-1635510"/>
            <a:ext cx="3551521" cy="3502687"/>
          </a:xfrm>
          <a:custGeom>
            <a:avLst/>
            <a:gdLst/>
            <a:ahLst/>
            <a:cxnLst/>
            <a:rect r="r" b="b" t="t" l="l"/>
            <a:pathLst>
              <a:path h="3502687" w="3551521">
                <a:moveTo>
                  <a:pt x="0" y="0"/>
                </a:moveTo>
                <a:lnTo>
                  <a:pt x="3551521" y="0"/>
                </a:lnTo>
                <a:lnTo>
                  <a:pt x="3551521" y="3502687"/>
                </a:lnTo>
                <a:lnTo>
                  <a:pt x="0" y="3502687"/>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657323" y="8349128"/>
            <a:ext cx="3849107" cy="3502687"/>
          </a:xfrm>
          <a:custGeom>
            <a:avLst/>
            <a:gdLst/>
            <a:ahLst/>
            <a:cxnLst/>
            <a:rect r="r" b="b" t="t" l="l"/>
            <a:pathLst>
              <a:path h="3502687" w="3849107">
                <a:moveTo>
                  <a:pt x="0" y="0"/>
                </a:moveTo>
                <a:lnTo>
                  <a:pt x="3849107" y="0"/>
                </a:lnTo>
                <a:lnTo>
                  <a:pt x="3849107" y="3502687"/>
                </a:lnTo>
                <a:lnTo>
                  <a:pt x="0" y="350268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0" y="0"/>
            <a:ext cx="7085539" cy="586451"/>
            <a:chOff x="0" y="0"/>
            <a:chExt cx="1866150" cy="154456"/>
          </a:xfrm>
        </p:grpSpPr>
        <p:sp>
          <p:nvSpPr>
            <p:cNvPr name="Freeform 15" id="15"/>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6" id="16"/>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1202461" y="9700549"/>
            <a:ext cx="7085539" cy="586451"/>
            <a:chOff x="0" y="0"/>
            <a:chExt cx="1866150" cy="154456"/>
          </a:xfrm>
        </p:grpSpPr>
        <p:sp>
          <p:nvSpPr>
            <p:cNvPr name="Freeform 18" id="18"/>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9" id="19"/>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0" id="20"/>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1381044" y="1592862"/>
            <a:ext cx="15517474"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DECISION TREE</a:t>
            </a:r>
          </a:p>
        </p:txBody>
      </p:sp>
      <p:sp>
        <p:nvSpPr>
          <p:cNvPr name="TextBox 22" id="22"/>
          <p:cNvSpPr txBox="true"/>
          <p:nvPr/>
        </p:nvSpPr>
        <p:spPr>
          <a:xfrm rot="0">
            <a:off x="1953788" y="3504149"/>
            <a:ext cx="14380425" cy="4638675"/>
          </a:xfrm>
          <a:prstGeom prst="rect">
            <a:avLst/>
          </a:prstGeom>
        </p:spPr>
        <p:txBody>
          <a:bodyPr anchor="t" rtlCol="false" tIns="0" lIns="0" bIns="0" rIns="0">
            <a:spAutoFit/>
          </a:bodyPr>
          <a:lstStyle/>
          <a:p>
            <a:pPr algn="just">
              <a:lnSpc>
                <a:spcPts val="5250"/>
              </a:lnSpc>
            </a:pPr>
            <a:r>
              <a:rPr lang="en-US" sz="3500">
                <a:solidFill>
                  <a:srgbClr val="000000"/>
                </a:solidFill>
                <a:latin typeface="Montserrat"/>
                <a:ea typeface="Montserrat"/>
                <a:cs typeface="Montserrat"/>
                <a:sym typeface="Montserrat"/>
              </a:rPr>
              <a:t>Decision Tree dipilih karena memiliki berbagai keunggulan yang relevan dengan kebutuhan diagnostik medis. Salah satu alasan utamanya adalah kemampuannya memberikan hasil yang mudah diinterpretasikan. Selain itu, Decision Tree dapat menangani data yang kompleks dengan banyak fitur, seperti dataset Breast Cancer ini yang memiliki 30 fitur numerik terkait karakteristik tumor.</a:t>
            </a:r>
          </a:p>
        </p:txBody>
      </p:sp>
      <p:sp>
        <p:nvSpPr>
          <p:cNvPr name="Freeform 23" id="23"/>
          <p:cNvSpPr/>
          <p:nvPr/>
        </p:nvSpPr>
        <p:spPr>
          <a:xfrm flipH="false" flipV="false" rot="-5400000">
            <a:off x="15176940" y="5953772"/>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82914" y="7769122"/>
            <a:ext cx="3811614" cy="38116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15930295" y="-567788"/>
            <a:ext cx="3811614" cy="38116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9" id="9"/>
          <p:cNvSpPr/>
          <p:nvPr/>
        </p:nvSpPr>
        <p:spPr>
          <a:xfrm flipH="false" flipV="false" rot="0">
            <a:off x="15580201" y="-570022"/>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10" id="10"/>
          <p:cNvSpPr/>
          <p:nvPr/>
        </p:nvSpPr>
        <p:spPr>
          <a:xfrm flipH="false" flipV="false" rot="0">
            <a:off x="426156" y="9128556"/>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027106" y="8991167"/>
            <a:ext cx="3105109" cy="2953735"/>
          </a:xfrm>
          <a:custGeom>
            <a:avLst/>
            <a:gdLst/>
            <a:ahLst/>
            <a:cxnLst/>
            <a:rect r="r" b="b" t="t" l="l"/>
            <a:pathLst>
              <a:path h="2953735" w="3105109">
                <a:moveTo>
                  <a:pt x="0" y="0"/>
                </a:moveTo>
                <a:lnTo>
                  <a:pt x="3105110" y="0"/>
                </a:lnTo>
                <a:lnTo>
                  <a:pt x="3105110" y="2953736"/>
                </a:lnTo>
                <a:lnTo>
                  <a:pt x="0" y="2953736"/>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9734096" y="-671641"/>
            <a:ext cx="3197548" cy="2953735"/>
          </a:xfrm>
          <a:custGeom>
            <a:avLst/>
            <a:gdLst/>
            <a:ahLst/>
            <a:cxnLst/>
            <a:rect r="r" b="b" t="t" l="l"/>
            <a:pathLst>
              <a:path h="2953735" w="3197548">
                <a:moveTo>
                  <a:pt x="0" y="0"/>
                </a:moveTo>
                <a:lnTo>
                  <a:pt x="3197548" y="0"/>
                </a:lnTo>
                <a:lnTo>
                  <a:pt x="3197548" y="2953736"/>
                </a:lnTo>
                <a:lnTo>
                  <a:pt x="0" y="2953736"/>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0" y="0"/>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6" id="16"/>
          <p:cNvGrpSpPr/>
          <p:nvPr/>
        </p:nvGrpSpPr>
        <p:grpSpPr>
          <a:xfrm rot="0">
            <a:off x="11202461" y="9700549"/>
            <a:ext cx="7085539" cy="586451"/>
            <a:chOff x="0" y="0"/>
            <a:chExt cx="1866150" cy="154456"/>
          </a:xfrm>
        </p:grpSpPr>
        <p:sp>
          <p:nvSpPr>
            <p:cNvPr name="Freeform 17" id="17"/>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8" id="18"/>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9" id="19"/>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3068355" y="3763223"/>
            <a:ext cx="12151289" cy="4456197"/>
          </a:xfrm>
          <a:custGeom>
            <a:avLst/>
            <a:gdLst/>
            <a:ahLst/>
            <a:cxnLst/>
            <a:rect r="r" b="b" t="t" l="l"/>
            <a:pathLst>
              <a:path h="4456197" w="12151289">
                <a:moveTo>
                  <a:pt x="0" y="0"/>
                </a:moveTo>
                <a:lnTo>
                  <a:pt x="12151290" y="0"/>
                </a:lnTo>
                <a:lnTo>
                  <a:pt x="12151290" y="4456198"/>
                </a:lnTo>
                <a:lnTo>
                  <a:pt x="0" y="4456198"/>
                </a:lnTo>
                <a:lnTo>
                  <a:pt x="0" y="0"/>
                </a:lnTo>
                <a:close/>
              </a:path>
            </a:pathLst>
          </a:custGeom>
          <a:blipFill>
            <a:blip r:embed="rId13"/>
            <a:stretch>
              <a:fillRect l="0" t="0" r="0" b="0"/>
            </a:stretch>
          </a:blipFill>
        </p:spPr>
      </p:sp>
      <p:sp>
        <p:nvSpPr>
          <p:cNvPr name="TextBox 22" id="22"/>
          <p:cNvSpPr txBox="true"/>
          <p:nvPr/>
        </p:nvSpPr>
        <p:spPr>
          <a:xfrm rot="0">
            <a:off x="5555502" y="1147519"/>
            <a:ext cx="717699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IMPORT LIBRARY</a:t>
            </a:r>
          </a:p>
        </p:txBody>
      </p:sp>
      <p:sp>
        <p:nvSpPr>
          <p:cNvPr name="TextBox 23" id="23"/>
          <p:cNvSpPr txBox="true"/>
          <p:nvPr/>
        </p:nvSpPr>
        <p:spPr>
          <a:xfrm rot="0">
            <a:off x="3041151" y="2544504"/>
            <a:ext cx="12178494" cy="889635"/>
          </a:xfrm>
          <a:prstGeom prst="rect">
            <a:avLst/>
          </a:prstGeom>
        </p:spPr>
        <p:txBody>
          <a:bodyPr anchor="t" rtlCol="false" tIns="0" lIns="0" bIns="0" rIns="0">
            <a:spAutoFit/>
          </a:bodyPr>
          <a:lstStyle/>
          <a:p>
            <a:pPr algn="l">
              <a:lnSpc>
                <a:spcPts val="3600"/>
              </a:lnSpc>
            </a:pPr>
            <a:r>
              <a:rPr lang="en-US" sz="2400">
                <a:solidFill>
                  <a:srgbClr val="0B315E"/>
                </a:solidFill>
                <a:latin typeface="Montserrat"/>
                <a:ea typeface="Montserrat"/>
                <a:cs typeface="Montserrat"/>
                <a:sym typeface="Montserrat"/>
              </a:rPr>
              <a:t>Beberapa daftar Library Python yang digunakan untuk membangun machine learning breast cancer clasification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40318" y="883434"/>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4" id="4"/>
          <p:cNvGrpSpPr/>
          <p:nvPr/>
        </p:nvGrpSpPr>
        <p:grpSpPr>
          <a:xfrm rot="0">
            <a:off x="-3386272" y="8110664"/>
            <a:ext cx="5195280" cy="51952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9307230" y="7358673"/>
            <a:ext cx="331446" cy="481228"/>
          </a:xfrm>
          <a:custGeom>
            <a:avLst/>
            <a:gdLst/>
            <a:ahLst/>
            <a:cxnLst/>
            <a:rect r="r" b="b" t="t" l="l"/>
            <a:pathLst>
              <a:path h="481228" w="331446">
                <a:moveTo>
                  <a:pt x="0" y="0"/>
                </a:moveTo>
                <a:lnTo>
                  <a:pt x="331446" y="0"/>
                </a:lnTo>
                <a:lnTo>
                  <a:pt x="331446" y="481228"/>
                </a:lnTo>
                <a:lnTo>
                  <a:pt x="0" y="481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6123837" y="-1680039"/>
            <a:ext cx="3811614" cy="38116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15964382" y="773115"/>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2560587">
            <a:off x="9455742" y="-1244373"/>
            <a:ext cx="4138436" cy="4034975"/>
          </a:xfrm>
          <a:custGeom>
            <a:avLst/>
            <a:gdLst/>
            <a:ahLst/>
            <a:cxnLst/>
            <a:rect r="r" b="b" t="t" l="l"/>
            <a:pathLst>
              <a:path h="4034975" w="4138436">
                <a:moveTo>
                  <a:pt x="0" y="0"/>
                </a:moveTo>
                <a:lnTo>
                  <a:pt x="4138436" y="0"/>
                </a:lnTo>
                <a:lnTo>
                  <a:pt x="4138436" y="4034975"/>
                </a:lnTo>
                <a:lnTo>
                  <a:pt x="0" y="4034975"/>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583517" y="7549995"/>
            <a:ext cx="3823139" cy="4034975"/>
          </a:xfrm>
          <a:custGeom>
            <a:avLst/>
            <a:gdLst/>
            <a:ahLst/>
            <a:cxnLst/>
            <a:rect r="r" b="b" t="t" l="l"/>
            <a:pathLst>
              <a:path h="4034975" w="3823139">
                <a:moveTo>
                  <a:pt x="0" y="0"/>
                </a:moveTo>
                <a:lnTo>
                  <a:pt x="3823139" y="0"/>
                </a:lnTo>
                <a:lnTo>
                  <a:pt x="3823139" y="4034975"/>
                </a:lnTo>
                <a:lnTo>
                  <a:pt x="0" y="4034975"/>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0" y="0"/>
            <a:ext cx="7085539" cy="586451"/>
            <a:chOff x="0" y="0"/>
            <a:chExt cx="1866150" cy="154456"/>
          </a:xfrm>
        </p:grpSpPr>
        <p:sp>
          <p:nvSpPr>
            <p:cNvPr name="Freeform 15" id="15"/>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6" id="16"/>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1202461" y="9700549"/>
            <a:ext cx="7085539" cy="586451"/>
            <a:chOff x="0" y="0"/>
            <a:chExt cx="1866150" cy="154456"/>
          </a:xfrm>
        </p:grpSpPr>
        <p:sp>
          <p:nvSpPr>
            <p:cNvPr name="Freeform 18" id="18"/>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9" id="19"/>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0" id="20"/>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3198144" y="2760766"/>
            <a:ext cx="11891713" cy="6497534"/>
          </a:xfrm>
          <a:custGeom>
            <a:avLst/>
            <a:gdLst/>
            <a:ahLst/>
            <a:cxnLst/>
            <a:rect r="r" b="b" t="t" l="l"/>
            <a:pathLst>
              <a:path h="6497534" w="11891713">
                <a:moveTo>
                  <a:pt x="0" y="0"/>
                </a:moveTo>
                <a:lnTo>
                  <a:pt x="11891712" y="0"/>
                </a:lnTo>
                <a:lnTo>
                  <a:pt x="11891712" y="6497534"/>
                </a:lnTo>
                <a:lnTo>
                  <a:pt x="0" y="6497534"/>
                </a:lnTo>
                <a:lnTo>
                  <a:pt x="0" y="0"/>
                </a:lnTo>
                <a:close/>
              </a:path>
            </a:pathLst>
          </a:custGeom>
          <a:blipFill>
            <a:blip r:embed="rId15"/>
            <a:stretch>
              <a:fillRect l="0" t="0" r="0" b="0"/>
            </a:stretch>
          </a:blipFill>
        </p:spPr>
      </p:sp>
      <p:sp>
        <p:nvSpPr>
          <p:cNvPr name="TextBox 23" id="23"/>
          <p:cNvSpPr txBox="true"/>
          <p:nvPr/>
        </p:nvSpPr>
        <p:spPr>
          <a:xfrm rot="0">
            <a:off x="5555502" y="944076"/>
            <a:ext cx="717699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LOAD DATASET</a:t>
            </a:r>
          </a:p>
        </p:txBody>
      </p:sp>
      <p:sp>
        <p:nvSpPr>
          <p:cNvPr name="TextBox 24" id="24"/>
          <p:cNvSpPr txBox="true"/>
          <p:nvPr/>
        </p:nvSpPr>
        <p:spPr>
          <a:xfrm rot="0">
            <a:off x="3264819" y="2074426"/>
            <a:ext cx="8465819" cy="432435"/>
          </a:xfrm>
          <a:prstGeom prst="rect">
            <a:avLst/>
          </a:prstGeom>
        </p:spPr>
        <p:txBody>
          <a:bodyPr anchor="t" rtlCol="false" tIns="0" lIns="0" bIns="0" rIns="0">
            <a:spAutoFit/>
          </a:bodyPr>
          <a:lstStyle/>
          <a:p>
            <a:pPr algn="l">
              <a:lnSpc>
                <a:spcPts val="3600"/>
              </a:lnSpc>
            </a:pPr>
            <a:r>
              <a:rPr lang="en-US" sz="2400">
                <a:solidFill>
                  <a:srgbClr val="0B315E"/>
                </a:solidFill>
                <a:latin typeface="Montserrat"/>
                <a:ea typeface="Montserrat"/>
                <a:cs typeface="Montserrat"/>
                <a:sym typeface="Montserrat"/>
              </a:rPr>
              <a:t>Memanggil 10  baris perama dari kumpulan data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724423" y="-2102331"/>
            <a:ext cx="5069754" cy="506975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13767230" y="-570022"/>
            <a:ext cx="1914387" cy="1938722"/>
          </a:xfrm>
          <a:custGeom>
            <a:avLst/>
            <a:gdLst/>
            <a:ahLst/>
            <a:cxnLst/>
            <a:rect r="r" b="b" t="t" l="l"/>
            <a:pathLst>
              <a:path h="1938722" w="1914387">
                <a:moveTo>
                  <a:pt x="0" y="0"/>
                </a:moveTo>
                <a:lnTo>
                  <a:pt x="1914387" y="0"/>
                </a:lnTo>
                <a:lnTo>
                  <a:pt x="1914387" y="1938723"/>
                </a:lnTo>
                <a:lnTo>
                  <a:pt x="0" y="1938723"/>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7" id="7"/>
          <p:cNvSpPr/>
          <p:nvPr/>
        </p:nvSpPr>
        <p:spPr>
          <a:xfrm flipH="false" flipV="false" rot="0">
            <a:off x="426156" y="9213755"/>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258645" y="-814766"/>
            <a:ext cx="4335479" cy="3473803"/>
          </a:xfrm>
          <a:custGeom>
            <a:avLst/>
            <a:gdLst/>
            <a:ahLst/>
            <a:cxnLst/>
            <a:rect r="r" b="b" t="t" l="l"/>
            <a:pathLst>
              <a:path h="3473803" w="4335479">
                <a:moveTo>
                  <a:pt x="0" y="0"/>
                </a:moveTo>
                <a:lnTo>
                  <a:pt x="4335479" y="0"/>
                </a:lnTo>
                <a:lnTo>
                  <a:pt x="4335479" y="3473803"/>
                </a:lnTo>
                <a:lnTo>
                  <a:pt x="0" y="347380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912502" y="7120327"/>
            <a:ext cx="2931021" cy="3473803"/>
          </a:xfrm>
          <a:custGeom>
            <a:avLst/>
            <a:gdLst/>
            <a:ahLst/>
            <a:cxnLst/>
            <a:rect r="r" b="b" t="t" l="l"/>
            <a:pathLst>
              <a:path h="3473803" w="2931021">
                <a:moveTo>
                  <a:pt x="0" y="0"/>
                </a:moveTo>
                <a:lnTo>
                  <a:pt x="2931021" y="0"/>
                </a:lnTo>
                <a:lnTo>
                  <a:pt x="2931021" y="3473803"/>
                </a:lnTo>
                <a:lnTo>
                  <a:pt x="0" y="3473803"/>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0" y="0"/>
            <a:ext cx="7085539" cy="586451"/>
            <a:chOff x="0" y="0"/>
            <a:chExt cx="1866150" cy="154456"/>
          </a:xfrm>
        </p:grpSpPr>
        <p:sp>
          <p:nvSpPr>
            <p:cNvPr name="Freeform 11" id="1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2" id="1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11202461" y="9700549"/>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6" id="16"/>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947774" y="5143500"/>
            <a:ext cx="16392451" cy="3401434"/>
          </a:xfrm>
          <a:custGeom>
            <a:avLst/>
            <a:gdLst/>
            <a:ahLst/>
            <a:cxnLst/>
            <a:rect r="r" b="b" t="t" l="l"/>
            <a:pathLst>
              <a:path h="3401434" w="16392451">
                <a:moveTo>
                  <a:pt x="0" y="0"/>
                </a:moveTo>
                <a:lnTo>
                  <a:pt x="16392452" y="0"/>
                </a:lnTo>
                <a:lnTo>
                  <a:pt x="16392452" y="3401434"/>
                </a:lnTo>
                <a:lnTo>
                  <a:pt x="0" y="3401434"/>
                </a:lnTo>
                <a:lnTo>
                  <a:pt x="0" y="0"/>
                </a:lnTo>
                <a:close/>
              </a:path>
            </a:pathLst>
          </a:custGeom>
          <a:blipFill>
            <a:blip r:embed="rId13"/>
            <a:stretch>
              <a:fillRect l="0" t="0" r="0" b="0"/>
            </a:stretch>
          </a:blipFill>
        </p:spPr>
      </p:sp>
      <p:sp>
        <p:nvSpPr>
          <p:cNvPr name="Freeform 19" id="19"/>
          <p:cNvSpPr/>
          <p:nvPr/>
        </p:nvSpPr>
        <p:spPr>
          <a:xfrm flipH="false" flipV="false" rot="0">
            <a:off x="947774" y="2649512"/>
            <a:ext cx="16392451" cy="1946604"/>
          </a:xfrm>
          <a:custGeom>
            <a:avLst/>
            <a:gdLst/>
            <a:ahLst/>
            <a:cxnLst/>
            <a:rect r="r" b="b" t="t" l="l"/>
            <a:pathLst>
              <a:path h="1946604" w="16392451">
                <a:moveTo>
                  <a:pt x="0" y="0"/>
                </a:moveTo>
                <a:lnTo>
                  <a:pt x="16392452" y="0"/>
                </a:lnTo>
                <a:lnTo>
                  <a:pt x="16392452" y="1946604"/>
                </a:lnTo>
                <a:lnTo>
                  <a:pt x="0" y="1946604"/>
                </a:lnTo>
                <a:lnTo>
                  <a:pt x="0" y="0"/>
                </a:lnTo>
                <a:close/>
              </a:path>
            </a:pathLst>
          </a:custGeom>
          <a:blipFill>
            <a:blip r:embed="rId14"/>
            <a:stretch>
              <a:fillRect l="0" t="0" r="0" b="0"/>
            </a:stretch>
          </a:blipFill>
        </p:spPr>
      </p:sp>
      <p:sp>
        <p:nvSpPr>
          <p:cNvPr name="TextBox 20" id="20"/>
          <p:cNvSpPr txBox="true"/>
          <p:nvPr/>
        </p:nvSpPr>
        <p:spPr>
          <a:xfrm rot="0">
            <a:off x="5555502" y="1244876"/>
            <a:ext cx="717699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OVERVIEW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031972" y="-1148714"/>
            <a:ext cx="2841003" cy="3083856"/>
          </a:xfrm>
          <a:custGeom>
            <a:avLst/>
            <a:gdLst/>
            <a:ahLst/>
            <a:cxnLst/>
            <a:rect r="r" b="b" t="t" l="l"/>
            <a:pathLst>
              <a:path h="3083856" w="2841003">
                <a:moveTo>
                  <a:pt x="0" y="0"/>
                </a:moveTo>
                <a:lnTo>
                  <a:pt x="2841003" y="0"/>
                </a:lnTo>
                <a:lnTo>
                  <a:pt x="2841003" y="3083856"/>
                </a:lnTo>
                <a:lnTo>
                  <a:pt x="0" y="3083856"/>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111451" y="1240274"/>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grpSp>
        <p:nvGrpSpPr>
          <p:cNvPr name="Group 5" id="5"/>
          <p:cNvGrpSpPr/>
          <p:nvPr/>
        </p:nvGrpSpPr>
        <p:grpSpPr>
          <a:xfrm rot="0">
            <a:off x="16080215" y="-1771980"/>
            <a:ext cx="3811614" cy="38116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8" id="8"/>
          <p:cNvSpPr/>
          <p:nvPr/>
        </p:nvSpPr>
        <p:spPr>
          <a:xfrm flipH="false" flipV="false" rot="0">
            <a:off x="15819408" y="345901"/>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2184552" y="7759103"/>
            <a:ext cx="5195280" cy="51952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2" id="12"/>
          <p:cNvSpPr/>
          <p:nvPr/>
        </p:nvSpPr>
        <p:spPr>
          <a:xfrm flipH="false" flipV="false" rot="-10800000">
            <a:off x="313495" y="6298218"/>
            <a:ext cx="1298551" cy="2131731"/>
          </a:xfrm>
          <a:custGeom>
            <a:avLst/>
            <a:gdLst/>
            <a:ahLst/>
            <a:cxnLst/>
            <a:rect r="r" b="b" t="t" l="l"/>
            <a:pathLst>
              <a:path h="2131731" w="1298551">
                <a:moveTo>
                  <a:pt x="0" y="0"/>
                </a:moveTo>
                <a:lnTo>
                  <a:pt x="1298551" y="0"/>
                </a:lnTo>
                <a:lnTo>
                  <a:pt x="1298551" y="2131731"/>
                </a:lnTo>
                <a:lnTo>
                  <a:pt x="0" y="2131731"/>
                </a:lnTo>
                <a:lnTo>
                  <a:pt x="0" y="0"/>
                </a:lnTo>
                <a:close/>
              </a:path>
            </a:pathLst>
          </a:custGeom>
          <a:blipFill>
            <a:blip r:embed="rId9">
              <a:extLst>
                <a:ext uri="{96DAC541-7B7A-43D3-8B79-37D633B846F1}">
                  <asvg:svgBlip xmlns:asvg="http://schemas.microsoft.com/office/drawing/2016/SVG/main" r:embed="rId10"/>
                </a:ext>
              </a:extLst>
            </a:blip>
            <a:stretch>
              <a:fillRect l="0" t="0" r="-96307" b="0"/>
            </a:stretch>
          </a:blipFill>
        </p:spPr>
      </p:sp>
      <p:sp>
        <p:nvSpPr>
          <p:cNvPr name="Freeform 13" id="13"/>
          <p:cNvSpPr/>
          <p:nvPr/>
        </p:nvSpPr>
        <p:spPr>
          <a:xfrm flipH="false" flipV="false" rot="0">
            <a:off x="4189439" y="8745072"/>
            <a:ext cx="3445649" cy="3083856"/>
          </a:xfrm>
          <a:custGeom>
            <a:avLst/>
            <a:gdLst/>
            <a:ahLst/>
            <a:cxnLst/>
            <a:rect r="r" b="b" t="t" l="l"/>
            <a:pathLst>
              <a:path h="3083856" w="3445649">
                <a:moveTo>
                  <a:pt x="0" y="0"/>
                </a:moveTo>
                <a:lnTo>
                  <a:pt x="3445650" y="0"/>
                </a:lnTo>
                <a:lnTo>
                  <a:pt x="3445650" y="3083856"/>
                </a:lnTo>
                <a:lnTo>
                  <a:pt x="0" y="308385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0" y="0"/>
            <a:ext cx="7085539" cy="586451"/>
            <a:chOff x="0" y="0"/>
            <a:chExt cx="1866150" cy="154456"/>
          </a:xfrm>
        </p:grpSpPr>
        <p:sp>
          <p:nvSpPr>
            <p:cNvPr name="Freeform 15" id="15"/>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6" id="16"/>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1202461" y="9700549"/>
            <a:ext cx="7085539" cy="586451"/>
            <a:chOff x="0" y="0"/>
            <a:chExt cx="1866150" cy="154456"/>
          </a:xfrm>
        </p:grpSpPr>
        <p:sp>
          <p:nvSpPr>
            <p:cNvPr name="Freeform 18" id="18"/>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9" id="19"/>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0" id="20"/>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2" id="22"/>
          <p:cNvGrpSpPr/>
          <p:nvPr/>
        </p:nvGrpSpPr>
        <p:grpSpPr>
          <a:xfrm rot="0">
            <a:off x="1861547" y="3376944"/>
            <a:ext cx="14564905" cy="5343490"/>
            <a:chOff x="0" y="0"/>
            <a:chExt cx="19419874" cy="7124653"/>
          </a:xfrm>
        </p:grpSpPr>
        <p:sp>
          <p:nvSpPr>
            <p:cNvPr name="Freeform 23" id="23"/>
            <p:cNvSpPr/>
            <p:nvPr/>
          </p:nvSpPr>
          <p:spPr>
            <a:xfrm flipH="false" flipV="false" rot="0">
              <a:off x="10365627" y="0"/>
              <a:ext cx="9054247" cy="7124653"/>
            </a:xfrm>
            <a:custGeom>
              <a:avLst/>
              <a:gdLst/>
              <a:ahLst/>
              <a:cxnLst/>
              <a:rect r="r" b="b" t="t" l="l"/>
              <a:pathLst>
                <a:path h="7124653" w="9054247">
                  <a:moveTo>
                    <a:pt x="0" y="0"/>
                  </a:moveTo>
                  <a:lnTo>
                    <a:pt x="9054247" y="0"/>
                  </a:lnTo>
                  <a:lnTo>
                    <a:pt x="9054247" y="7124653"/>
                  </a:lnTo>
                  <a:lnTo>
                    <a:pt x="0" y="7124653"/>
                  </a:lnTo>
                  <a:lnTo>
                    <a:pt x="0" y="0"/>
                  </a:lnTo>
                  <a:close/>
                </a:path>
              </a:pathLst>
            </a:custGeom>
            <a:blipFill>
              <a:blip r:embed="rId15"/>
              <a:stretch>
                <a:fillRect l="0" t="0" r="0" b="0"/>
              </a:stretch>
            </a:blipFill>
          </p:spPr>
        </p:sp>
        <p:sp>
          <p:nvSpPr>
            <p:cNvPr name="Freeform 24" id="24"/>
            <p:cNvSpPr/>
            <p:nvPr/>
          </p:nvSpPr>
          <p:spPr>
            <a:xfrm flipH="false" flipV="false" rot="0">
              <a:off x="0" y="68482"/>
              <a:ext cx="9504685" cy="7056171"/>
            </a:xfrm>
            <a:custGeom>
              <a:avLst/>
              <a:gdLst/>
              <a:ahLst/>
              <a:cxnLst/>
              <a:rect r="r" b="b" t="t" l="l"/>
              <a:pathLst>
                <a:path h="7056171" w="9504685">
                  <a:moveTo>
                    <a:pt x="0" y="0"/>
                  </a:moveTo>
                  <a:lnTo>
                    <a:pt x="9504685" y="0"/>
                  </a:lnTo>
                  <a:lnTo>
                    <a:pt x="9504685" y="7056171"/>
                  </a:lnTo>
                  <a:lnTo>
                    <a:pt x="0" y="7056171"/>
                  </a:lnTo>
                  <a:lnTo>
                    <a:pt x="0" y="0"/>
                  </a:lnTo>
                  <a:close/>
                </a:path>
              </a:pathLst>
            </a:custGeom>
            <a:blipFill>
              <a:blip r:embed="rId16"/>
              <a:stretch>
                <a:fillRect l="0" t="0" r="0" b="0"/>
              </a:stretch>
            </a:blipFill>
          </p:spPr>
        </p:sp>
      </p:grpSp>
      <p:sp>
        <p:nvSpPr>
          <p:cNvPr name="TextBox 25" id="25"/>
          <p:cNvSpPr txBox="true"/>
          <p:nvPr/>
        </p:nvSpPr>
        <p:spPr>
          <a:xfrm rot="0">
            <a:off x="1861547" y="2220610"/>
            <a:ext cx="14564905" cy="8896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EDA pertama digunakan untuk mengetahui data sampel yang kita masukan dapat diketahui bahwa terdapat 569 data sampel dengan 30 fitur </a:t>
            </a:r>
          </a:p>
        </p:txBody>
      </p:sp>
      <p:sp>
        <p:nvSpPr>
          <p:cNvPr name="TextBox 26" id="26"/>
          <p:cNvSpPr txBox="true"/>
          <p:nvPr/>
        </p:nvSpPr>
        <p:spPr>
          <a:xfrm rot="0">
            <a:off x="1820357" y="944076"/>
            <a:ext cx="1464728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EXSPLORATORY DATA ANALYSIS (EDA)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966772" y="-856468"/>
            <a:ext cx="1861505" cy="1885168"/>
          </a:xfrm>
          <a:custGeom>
            <a:avLst/>
            <a:gdLst/>
            <a:ahLst/>
            <a:cxnLst/>
            <a:rect r="r" b="b" t="t" l="l"/>
            <a:pathLst>
              <a:path h="1885168" w="1861505">
                <a:moveTo>
                  <a:pt x="0" y="0"/>
                </a:moveTo>
                <a:lnTo>
                  <a:pt x="1861505" y="0"/>
                </a:lnTo>
                <a:lnTo>
                  <a:pt x="1861505" y="1885168"/>
                </a:lnTo>
                <a:lnTo>
                  <a:pt x="0" y="188516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4" id="4"/>
          <p:cNvGrpSpPr/>
          <p:nvPr/>
        </p:nvGrpSpPr>
        <p:grpSpPr>
          <a:xfrm rot="0">
            <a:off x="16613418" y="968719"/>
            <a:ext cx="3811614" cy="381161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2485084" y="6954191"/>
            <a:ext cx="4232152" cy="42321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0" id="10"/>
          <p:cNvSpPr/>
          <p:nvPr/>
        </p:nvSpPr>
        <p:spPr>
          <a:xfrm flipH="false" flipV="false" rot="0">
            <a:off x="16304807" y="2140224"/>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152454" y="7846903"/>
            <a:ext cx="1546538" cy="1566198"/>
          </a:xfrm>
          <a:custGeom>
            <a:avLst/>
            <a:gdLst/>
            <a:ahLst/>
            <a:cxnLst/>
            <a:rect r="r" b="b" t="t" l="l"/>
            <a:pathLst>
              <a:path h="1566198" w="1546538">
                <a:moveTo>
                  <a:pt x="0" y="0"/>
                </a:moveTo>
                <a:lnTo>
                  <a:pt x="1546538" y="0"/>
                </a:lnTo>
                <a:lnTo>
                  <a:pt x="1546538" y="1566198"/>
                </a:lnTo>
                <a:lnTo>
                  <a:pt x="0" y="156619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12" id="12"/>
          <p:cNvSpPr/>
          <p:nvPr/>
        </p:nvSpPr>
        <p:spPr>
          <a:xfrm flipH="false" flipV="false" rot="5400000">
            <a:off x="5498352" y="8456883"/>
            <a:ext cx="1940326" cy="3073783"/>
          </a:xfrm>
          <a:custGeom>
            <a:avLst/>
            <a:gdLst/>
            <a:ahLst/>
            <a:cxnLst/>
            <a:rect r="r" b="b" t="t" l="l"/>
            <a:pathLst>
              <a:path h="3073783" w="1940326">
                <a:moveTo>
                  <a:pt x="0" y="0"/>
                </a:moveTo>
                <a:lnTo>
                  <a:pt x="1940325" y="0"/>
                </a:lnTo>
                <a:lnTo>
                  <a:pt x="1940325" y="3073783"/>
                </a:lnTo>
                <a:lnTo>
                  <a:pt x="0" y="3073783"/>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8352277" y="-1672487"/>
            <a:ext cx="4455406" cy="3575463"/>
          </a:xfrm>
          <a:custGeom>
            <a:avLst/>
            <a:gdLst/>
            <a:ahLst/>
            <a:cxnLst/>
            <a:rect r="r" b="b" t="t" l="l"/>
            <a:pathLst>
              <a:path h="3575463" w="4455406">
                <a:moveTo>
                  <a:pt x="0" y="0"/>
                </a:moveTo>
                <a:lnTo>
                  <a:pt x="4455406" y="0"/>
                </a:lnTo>
                <a:lnTo>
                  <a:pt x="4455406" y="3575463"/>
                </a:lnTo>
                <a:lnTo>
                  <a:pt x="0" y="3575463"/>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0" y="0"/>
            <a:ext cx="7085539" cy="586451"/>
            <a:chOff x="0" y="0"/>
            <a:chExt cx="1866150" cy="154456"/>
          </a:xfrm>
        </p:grpSpPr>
        <p:sp>
          <p:nvSpPr>
            <p:cNvPr name="Freeform 15" id="15"/>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6" id="16"/>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1202461" y="9700549"/>
            <a:ext cx="7085539" cy="586451"/>
            <a:chOff x="0" y="0"/>
            <a:chExt cx="1866150" cy="154456"/>
          </a:xfrm>
        </p:grpSpPr>
        <p:sp>
          <p:nvSpPr>
            <p:cNvPr name="Freeform 18" id="18"/>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9" id="19"/>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0" id="20"/>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623713" y="4470397"/>
            <a:ext cx="17040575" cy="3046003"/>
          </a:xfrm>
          <a:custGeom>
            <a:avLst/>
            <a:gdLst/>
            <a:ahLst/>
            <a:cxnLst/>
            <a:rect r="r" b="b" t="t" l="l"/>
            <a:pathLst>
              <a:path h="3046003" w="17040575">
                <a:moveTo>
                  <a:pt x="0" y="0"/>
                </a:moveTo>
                <a:lnTo>
                  <a:pt x="17040574" y="0"/>
                </a:lnTo>
                <a:lnTo>
                  <a:pt x="17040574" y="3046002"/>
                </a:lnTo>
                <a:lnTo>
                  <a:pt x="0" y="3046002"/>
                </a:lnTo>
                <a:lnTo>
                  <a:pt x="0" y="0"/>
                </a:lnTo>
                <a:close/>
              </a:path>
            </a:pathLst>
          </a:custGeom>
          <a:blipFill>
            <a:blip r:embed="rId13"/>
            <a:stretch>
              <a:fillRect l="0" t="0" r="0" b="0"/>
            </a:stretch>
          </a:blipFill>
        </p:spPr>
      </p:sp>
      <p:sp>
        <p:nvSpPr>
          <p:cNvPr name="TextBox 23" id="23"/>
          <p:cNvSpPr txBox="true"/>
          <p:nvPr/>
        </p:nvSpPr>
        <p:spPr>
          <a:xfrm rot="0">
            <a:off x="1898468" y="2479931"/>
            <a:ext cx="14491064" cy="13468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EDA kedua dilakukan untuk melihat jumlah array pada tabel, dan selanjutnya dapat mengetahui statistik deskriptif yang digunakan untuk memberikan gambaran singkat tentang suatu data</a:t>
            </a:r>
          </a:p>
        </p:txBody>
      </p:sp>
      <p:sp>
        <p:nvSpPr>
          <p:cNvPr name="TextBox 24" id="24"/>
          <p:cNvSpPr txBox="true"/>
          <p:nvPr/>
        </p:nvSpPr>
        <p:spPr>
          <a:xfrm rot="0">
            <a:off x="1820357" y="1327406"/>
            <a:ext cx="1464728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EXSPLORATORY DATA ANALYSIS (EDA)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265668" y="774490"/>
            <a:ext cx="1484991" cy="1503869"/>
          </a:xfrm>
          <a:custGeom>
            <a:avLst/>
            <a:gdLst/>
            <a:ahLst/>
            <a:cxnLst/>
            <a:rect r="r" b="b" t="t" l="l"/>
            <a:pathLst>
              <a:path h="1503869" w="1484991">
                <a:moveTo>
                  <a:pt x="0" y="0"/>
                </a:moveTo>
                <a:lnTo>
                  <a:pt x="1484991" y="0"/>
                </a:lnTo>
                <a:lnTo>
                  <a:pt x="1484991" y="1503869"/>
                </a:lnTo>
                <a:lnTo>
                  <a:pt x="0" y="1503869"/>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4" id="4"/>
          <p:cNvGrpSpPr/>
          <p:nvPr/>
        </p:nvGrpSpPr>
        <p:grpSpPr>
          <a:xfrm rot="0">
            <a:off x="15045198" y="-2666790"/>
            <a:ext cx="4428203" cy="442820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5477"/>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773269" y="6136174"/>
            <a:ext cx="1546538" cy="1566198"/>
          </a:xfrm>
          <a:custGeom>
            <a:avLst/>
            <a:gdLst/>
            <a:ahLst/>
            <a:cxnLst/>
            <a:rect r="r" b="b" t="t" l="l"/>
            <a:pathLst>
              <a:path h="1566198" w="1546538">
                <a:moveTo>
                  <a:pt x="0" y="0"/>
                </a:moveTo>
                <a:lnTo>
                  <a:pt x="1546538" y="0"/>
                </a:lnTo>
                <a:lnTo>
                  <a:pt x="1546538" y="1566198"/>
                </a:lnTo>
                <a:lnTo>
                  <a:pt x="0" y="156619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8" id="8"/>
          <p:cNvSpPr/>
          <p:nvPr/>
        </p:nvSpPr>
        <p:spPr>
          <a:xfrm flipH="false" flipV="false" rot="0">
            <a:off x="7533214" y="-2082331"/>
            <a:ext cx="4473386" cy="4054006"/>
          </a:xfrm>
          <a:custGeom>
            <a:avLst/>
            <a:gdLst/>
            <a:ahLst/>
            <a:cxnLst/>
            <a:rect r="r" b="b" t="t" l="l"/>
            <a:pathLst>
              <a:path h="4054006" w="4473386">
                <a:moveTo>
                  <a:pt x="0" y="0"/>
                </a:moveTo>
                <a:lnTo>
                  <a:pt x="4473387" y="0"/>
                </a:lnTo>
                <a:lnTo>
                  <a:pt x="4473387" y="4054006"/>
                </a:lnTo>
                <a:lnTo>
                  <a:pt x="0" y="40540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993680" y="7313043"/>
            <a:ext cx="3775294" cy="4054006"/>
          </a:xfrm>
          <a:custGeom>
            <a:avLst/>
            <a:gdLst/>
            <a:ahLst/>
            <a:cxnLst/>
            <a:rect r="r" b="b" t="t" l="l"/>
            <a:pathLst>
              <a:path h="4054006" w="3775294">
                <a:moveTo>
                  <a:pt x="0" y="0"/>
                </a:moveTo>
                <a:lnTo>
                  <a:pt x="3775294" y="0"/>
                </a:lnTo>
                <a:lnTo>
                  <a:pt x="3775294" y="4054007"/>
                </a:lnTo>
                <a:lnTo>
                  <a:pt x="0" y="4054007"/>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0" y="0"/>
            <a:ext cx="7085539" cy="586451"/>
            <a:chOff x="0" y="0"/>
            <a:chExt cx="1866150" cy="154456"/>
          </a:xfrm>
        </p:grpSpPr>
        <p:sp>
          <p:nvSpPr>
            <p:cNvPr name="Freeform 11" id="1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2" id="1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11202461" y="9700549"/>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3E5477"/>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6" id="16"/>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3493371" y="3434980"/>
            <a:ext cx="11301259" cy="5975541"/>
          </a:xfrm>
          <a:custGeom>
            <a:avLst/>
            <a:gdLst/>
            <a:ahLst/>
            <a:cxnLst/>
            <a:rect r="r" b="b" t="t" l="l"/>
            <a:pathLst>
              <a:path h="5975541" w="11301259">
                <a:moveTo>
                  <a:pt x="0" y="0"/>
                </a:moveTo>
                <a:lnTo>
                  <a:pt x="11301258" y="0"/>
                </a:lnTo>
                <a:lnTo>
                  <a:pt x="11301258" y="5975541"/>
                </a:lnTo>
                <a:lnTo>
                  <a:pt x="0" y="5975541"/>
                </a:lnTo>
                <a:lnTo>
                  <a:pt x="0" y="0"/>
                </a:lnTo>
                <a:close/>
              </a:path>
            </a:pathLst>
          </a:custGeom>
          <a:blipFill>
            <a:blip r:embed="rId11"/>
            <a:stretch>
              <a:fillRect l="0" t="0" r="0" b="0"/>
            </a:stretch>
          </a:blipFill>
        </p:spPr>
      </p:sp>
      <p:sp>
        <p:nvSpPr>
          <p:cNvPr name="TextBox 18" id="18"/>
          <p:cNvSpPr txBox="true"/>
          <p:nvPr/>
        </p:nvSpPr>
        <p:spPr>
          <a:xfrm rot="0">
            <a:off x="2205783" y="1828800"/>
            <a:ext cx="13802380" cy="13468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Split data dilakukan untuk membagii data training dan data testing, yang digunakan untuk melatih dan menguji klasisfikasi. train model dilakukan untuk modeling pada klasifikasi dengan menggunakan algoritma decision tree</a:t>
            </a:r>
          </a:p>
        </p:txBody>
      </p:sp>
      <p:sp>
        <p:nvSpPr>
          <p:cNvPr name="TextBox 19" id="19"/>
          <p:cNvSpPr txBox="true"/>
          <p:nvPr/>
        </p:nvSpPr>
        <p:spPr>
          <a:xfrm rot="0">
            <a:off x="1820357" y="827963"/>
            <a:ext cx="14647286" cy="885825"/>
          </a:xfrm>
          <a:prstGeom prst="rect">
            <a:avLst/>
          </a:prstGeom>
        </p:spPr>
        <p:txBody>
          <a:bodyPr anchor="t" rtlCol="false" tIns="0" lIns="0" bIns="0" rIns="0">
            <a:spAutoFit/>
          </a:bodyPr>
          <a:lstStyle/>
          <a:p>
            <a:pPr algn="ctr">
              <a:lnSpc>
                <a:spcPts val="6000"/>
              </a:lnSpc>
            </a:pPr>
            <a:r>
              <a:rPr lang="en-US" sz="5000">
                <a:solidFill>
                  <a:srgbClr val="040912"/>
                </a:solidFill>
                <a:latin typeface="Old Standard"/>
                <a:ea typeface="Old Standard"/>
                <a:cs typeface="Old Standard"/>
                <a:sym typeface="Old Standard"/>
              </a:rPr>
              <a:t>SPLIT DATA AND TRAIN THE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DAGdpgZ8Ek4</dc:identifier>
  <dcterms:modified xsi:type="dcterms:W3CDTF">2011-08-01T06:04:30Z</dcterms:modified>
  <cp:revision>1</cp:revision>
  <dc:title>Project Portofolio</dc:title>
</cp:coreProperties>
</file>